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Corbe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Corbel-bold.fntdata"/><Relationship Id="rId25" Type="http://schemas.openxmlformats.org/officeDocument/2006/relationships/font" Target="fonts/Corbel-regular.fntdata"/><Relationship Id="rId28" Type="http://schemas.openxmlformats.org/officeDocument/2006/relationships/font" Target="fonts/Corbel-boldItalic.fntdata"/><Relationship Id="rId27" Type="http://schemas.openxmlformats.org/officeDocument/2006/relationships/font" Target="fonts/Corbel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aleway-regular.fntdata"/><Relationship Id="rId16" Type="http://schemas.openxmlformats.org/officeDocument/2006/relationships/slide" Target="slides/slide9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90604d097_4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990604d097_4_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use this title animation slide with a new image simply 1) move the top semi-transparent shape to the side, 2) delete placeholder image, </a:t>
            </a:r>
            <a:br>
              <a:rPr lang="en-GB"/>
            </a:br>
            <a:r>
              <a:rPr lang="en-GB"/>
              <a:t>3) click on the picture icon to add a new picture, 4) Move semi-transparent shape back to original position, 5) Update text on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990604d097_4_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90604d097_4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990604d097_4_2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990604d097_4_2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90604d097_4_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990604d097_4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90604d097_4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990604d097_4_2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990604d097_4_2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90604d097_4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990604d097_4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990604d097_4_2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90604d097_4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990604d097_4_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990604d097_4_2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90604d097_4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990604d097_4_2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990604d097_4_2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37fa3be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37fa3be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90604d0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90604d0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810767" y="4849037"/>
            <a:ext cx="3235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724989" y="1925711"/>
            <a:ext cx="6603274" cy="105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6FA"/>
              </a:buClr>
              <a:buSzPts val="6600"/>
              <a:buFont typeface="Calibri"/>
              <a:buNone/>
              <a:defRPr b="1" i="0" sz="6600">
                <a:solidFill>
                  <a:srgbClr val="F1F6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185863" y="2978331"/>
            <a:ext cx="7096125" cy="5678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57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F6FA"/>
              </a:buClr>
              <a:buSzPts val="3600"/>
              <a:buChar char="•"/>
              <a:defRPr b="1" i="0" sz="3600">
                <a:solidFill>
                  <a:srgbClr val="F1F6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01" name="Google Shape;101;p16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6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86953" y="1369219"/>
            <a:ext cx="412789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12" name="Google Shape;112;p17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7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7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8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21" name="Google Shape;121;p18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8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86953" y="1369219"/>
            <a:ext cx="812839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01">
  <p:cSld name="Title Slide_0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orbel"/>
              <a:buNone/>
              <a:defRPr b="1" sz="41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19"/>
          <p:cNvSpPr/>
          <p:nvPr>
            <p:ph idx="2" type="pic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33" name="Google Shape;133;p19"/>
          <p:cNvGrpSpPr/>
          <p:nvPr/>
        </p:nvGrpSpPr>
        <p:grpSpPr>
          <a:xfrm>
            <a:off x="-1296226" y="-1537138"/>
            <a:ext cx="6687922" cy="8077326"/>
            <a:chOff x="11114088" y="2241550"/>
            <a:chExt cx="1905000" cy="2354263"/>
          </a:xfrm>
        </p:grpSpPr>
        <p:sp>
          <p:nvSpPr>
            <p:cNvPr id="134" name="Google Shape;134;p19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9749" y="984454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02">
  <p:cSld name="Title Slide_0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 txBox="1"/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b="1" sz="41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2" name="Google Shape;142;p20"/>
          <p:cNvSpPr/>
          <p:nvPr>
            <p:ph idx="2" type="pic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3" name="Google Shape;143;p20"/>
          <p:cNvGrpSpPr/>
          <p:nvPr/>
        </p:nvGrpSpPr>
        <p:grpSpPr>
          <a:xfrm>
            <a:off x="-1296226" y="-1537138"/>
            <a:ext cx="6687922" cy="8077326"/>
            <a:chOff x="11114088" y="2241550"/>
            <a:chExt cx="1905000" cy="2354263"/>
          </a:xfrm>
        </p:grpSpPr>
        <p:sp>
          <p:nvSpPr>
            <p:cNvPr id="144" name="Google Shape;144;p20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11888" y="293897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623888" y="136922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1" sz="3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1604541" y="866124"/>
            <a:ext cx="5925394" cy="5733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228" y="4695380"/>
            <a:ext cx="806570" cy="3111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1"/>
          <p:cNvSpPr/>
          <p:nvPr>
            <p:ph idx="2" type="pic"/>
          </p:nvPr>
        </p:nvSpPr>
        <p:spPr>
          <a:xfrm>
            <a:off x="2244781" y="1702782"/>
            <a:ext cx="4654800" cy="3440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04220" y="1369219"/>
            <a:ext cx="3685642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2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034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 rot="8650774">
            <a:off x="3778241" y="3252070"/>
            <a:ext cx="1428750" cy="1765697"/>
            <a:chOff x="11114088" y="2241550"/>
            <a:chExt cx="1905000" cy="2354263"/>
          </a:xfrm>
        </p:grpSpPr>
        <p:sp>
          <p:nvSpPr>
            <p:cNvPr id="161" name="Google Shape;161;p22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22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2"/>
          <p:cNvSpPr/>
          <p:nvPr>
            <p:ph idx="2" type="pic"/>
          </p:nvPr>
        </p:nvSpPr>
        <p:spPr>
          <a:xfrm>
            <a:off x="4413486" y="0"/>
            <a:ext cx="4730515" cy="433527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386953" y="374696"/>
            <a:ext cx="37029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2">
  <p:cSld name="Title and Content 0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86953" y="374696"/>
            <a:ext cx="37029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04220" y="1369219"/>
            <a:ext cx="3685642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034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5890846" y="741402"/>
            <a:ext cx="3246847" cy="366069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040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3830862" y="475210"/>
            <a:ext cx="4178931" cy="4178929"/>
          </a:xfrm>
          <a:prstGeom prst="ellipse">
            <a:avLst/>
          </a:prstGeom>
          <a:solidFill>
            <a:schemeClr val="lt2">
              <a:alpha val="5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4091409" y="741402"/>
            <a:ext cx="3663636" cy="366363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3">
  <p:cSld name="Title and Content 0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6231136" y="1222513"/>
            <a:ext cx="2912864" cy="3279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375277" y="1367818"/>
            <a:ext cx="624078" cy="624078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/>
          <p:nvPr>
            <p:ph idx="2" type="pic"/>
          </p:nvPr>
        </p:nvSpPr>
        <p:spPr>
          <a:xfrm>
            <a:off x="7498738" y="1491280"/>
            <a:ext cx="377155" cy="377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>
            <a:off x="0" y="1222513"/>
            <a:ext cx="2912864" cy="3279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144508" y="1367818"/>
            <a:ext cx="624078" cy="624078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64345" y="2405268"/>
            <a:ext cx="2584175" cy="187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034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24"/>
          <p:cNvSpPr/>
          <p:nvPr>
            <p:ph idx="3" type="pic"/>
          </p:nvPr>
        </p:nvSpPr>
        <p:spPr>
          <a:xfrm>
            <a:off x="2912864" y="1222513"/>
            <a:ext cx="3318272" cy="327991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4" type="body"/>
          </p:nvPr>
        </p:nvSpPr>
        <p:spPr>
          <a:xfrm>
            <a:off x="6395617" y="2405268"/>
            <a:ext cx="2583900" cy="187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5" type="body"/>
          </p:nvPr>
        </p:nvSpPr>
        <p:spPr>
          <a:xfrm>
            <a:off x="164345" y="2033727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6" type="body"/>
          </p:nvPr>
        </p:nvSpPr>
        <p:spPr>
          <a:xfrm>
            <a:off x="6395343" y="2033727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4"/>
          <p:cNvSpPr/>
          <p:nvPr>
            <p:ph idx="7" type="pic"/>
          </p:nvPr>
        </p:nvSpPr>
        <p:spPr>
          <a:xfrm>
            <a:off x="1267970" y="1491280"/>
            <a:ext cx="377155" cy="377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Layout">
  <p:cSld name="Comparison Layou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4949427" y="3530931"/>
            <a:ext cx="4194572" cy="754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-61547" y="1236139"/>
            <a:ext cx="4281854" cy="754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510700" y="2147369"/>
            <a:ext cx="3055501" cy="2134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034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5"/>
          <p:cNvSpPr txBox="1"/>
          <p:nvPr>
            <p:ph idx="2" type="body"/>
          </p:nvPr>
        </p:nvSpPr>
        <p:spPr>
          <a:xfrm>
            <a:off x="982028" y="1427796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495938" y="1236139"/>
            <a:ext cx="3055501" cy="21258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606782" y="3722588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 cap="none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3813572" y="1239571"/>
            <a:ext cx="751424" cy="75142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/>
          <p:nvPr>
            <p:ph idx="5" type="pic"/>
          </p:nvPr>
        </p:nvSpPr>
        <p:spPr>
          <a:xfrm>
            <a:off x="3962227" y="1388226"/>
            <a:ext cx="454115" cy="45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>
            <a:off x="4575432" y="3530930"/>
            <a:ext cx="751424" cy="751424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/>
          <p:nvPr>
            <p:ph idx="6" type="pic"/>
          </p:nvPr>
        </p:nvSpPr>
        <p:spPr>
          <a:xfrm>
            <a:off x="4724087" y="3679585"/>
            <a:ext cx="454115" cy="45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">
  <p:cSld name="Team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6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213" name="Google Shape;213;p26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6"/>
          <p:cNvSpPr/>
          <p:nvPr/>
        </p:nvSpPr>
        <p:spPr>
          <a:xfrm>
            <a:off x="715605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2855654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984706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7123993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3008975" y="1333659"/>
            <a:ext cx="990357" cy="271566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138027" y="1333659"/>
            <a:ext cx="990357" cy="271566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7277314" y="1333659"/>
            <a:ext cx="990357" cy="271566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868926" y="1333659"/>
            <a:ext cx="990357" cy="271566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6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26"/>
          <p:cNvSpPr/>
          <p:nvPr>
            <p:ph idx="2" type="pic"/>
          </p:nvPr>
        </p:nvSpPr>
        <p:spPr>
          <a:xfrm>
            <a:off x="827728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6"/>
          <p:cNvSpPr/>
          <p:nvPr>
            <p:ph idx="3" type="pic"/>
          </p:nvPr>
        </p:nvSpPr>
        <p:spPr>
          <a:xfrm>
            <a:off x="2967778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26"/>
          <p:cNvSpPr/>
          <p:nvPr>
            <p:ph idx="4" type="pic"/>
          </p:nvPr>
        </p:nvSpPr>
        <p:spPr>
          <a:xfrm>
            <a:off x="5096829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26"/>
          <p:cNvSpPr/>
          <p:nvPr>
            <p:ph idx="5" type="pic"/>
          </p:nvPr>
        </p:nvSpPr>
        <p:spPr>
          <a:xfrm>
            <a:off x="7236117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93341" y="3039229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6" type="body"/>
          </p:nvPr>
        </p:nvSpPr>
        <p:spPr>
          <a:xfrm>
            <a:off x="393341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b="1" sz="12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7" type="body"/>
          </p:nvPr>
        </p:nvSpPr>
        <p:spPr>
          <a:xfrm>
            <a:off x="2533390" y="3039229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idx="8" type="body"/>
          </p:nvPr>
        </p:nvSpPr>
        <p:spPr>
          <a:xfrm>
            <a:off x="2533390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b="1" sz="12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9" type="body"/>
          </p:nvPr>
        </p:nvSpPr>
        <p:spPr>
          <a:xfrm>
            <a:off x="4662442" y="3039229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13" type="body"/>
          </p:nvPr>
        </p:nvSpPr>
        <p:spPr>
          <a:xfrm>
            <a:off x="4662442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b="1" sz="12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14" type="body"/>
          </p:nvPr>
        </p:nvSpPr>
        <p:spPr>
          <a:xfrm>
            <a:off x="6801729" y="3039229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15" type="body"/>
          </p:nvPr>
        </p:nvSpPr>
        <p:spPr>
          <a:xfrm>
            <a:off x="6801729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b="1" sz="12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1">
  <p:cSld name="Thank You 0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5251597" y="3363518"/>
            <a:ext cx="3405330" cy="3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27"/>
          <p:cNvSpPr/>
          <p:nvPr>
            <p:ph idx="2" type="pic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43" name="Google Shape;243;p27"/>
          <p:cNvGrpSpPr/>
          <p:nvPr/>
        </p:nvGrpSpPr>
        <p:grpSpPr>
          <a:xfrm>
            <a:off x="-1296226" y="-1537138"/>
            <a:ext cx="6687922" cy="8077326"/>
            <a:chOff x="11114088" y="2241550"/>
            <a:chExt cx="1905000" cy="2354263"/>
          </a:xfrm>
        </p:grpSpPr>
        <p:sp>
          <p:nvSpPr>
            <p:cNvPr id="244" name="Google Shape;244;p27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6" name="Google Shape;246;p27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7"/>
          <p:cNvSpPr txBox="1"/>
          <p:nvPr>
            <p:ph idx="3" type="body"/>
          </p:nvPr>
        </p:nvSpPr>
        <p:spPr>
          <a:xfrm>
            <a:off x="5251740" y="3759476"/>
            <a:ext cx="3400425" cy="3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 cap="none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Envelope" id="248" name="Google Shape;2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6106" y="3339253"/>
            <a:ext cx="290846" cy="290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work"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563" y="3694230"/>
            <a:ext cx="319931" cy="31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4852334" y="2571750"/>
            <a:ext cx="3758557" cy="488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orbel"/>
              <a:buNone/>
              <a:defRPr b="1" sz="45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_02">
  <p:cSld name="1_Title Slide_0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/>
          <p:nvPr>
            <p:ph idx="2" type="pic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54" name="Google Shape;254;p28"/>
          <p:cNvGrpSpPr/>
          <p:nvPr/>
        </p:nvGrpSpPr>
        <p:grpSpPr>
          <a:xfrm>
            <a:off x="-1296226" y="-1537138"/>
            <a:ext cx="6687922" cy="8077326"/>
            <a:chOff x="11114088" y="2241550"/>
            <a:chExt cx="1905000" cy="2354263"/>
          </a:xfrm>
        </p:grpSpPr>
        <p:sp>
          <p:nvSpPr>
            <p:cNvPr id="255" name="Google Shape;255;p28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7" name="Google Shape;257;p28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nvelope" id="258" name="Google Shape;25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6106" y="3339253"/>
            <a:ext cx="290846" cy="290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work"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563" y="3694230"/>
            <a:ext cx="319931" cy="31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idx="1" type="subTitle"/>
          </p:nvPr>
        </p:nvSpPr>
        <p:spPr>
          <a:xfrm>
            <a:off x="5251597" y="3363518"/>
            <a:ext cx="3405330" cy="3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1" name="Google Shape;261;p28"/>
          <p:cNvSpPr txBox="1"/>
          <p:nvPr>
            <p:ph idx="3" type="body"/>
          </p:nvPr>
        </p:nvSpPr>
        <p:spPr>
          <a:xfrm>
            <a:off x="5251740" y="3759476"/>
            <a:ext cx="3400425" cy="3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4852334" y="2368981"/>
            <a:ext cx="3758557" cy="69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b="1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565508" y="531220"/>
            <a:ext cx="4000522" cy="4000522"/>
          </a:xfrm>
          <a:prstGeom prst="ellipse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"/>
          <p:cNvSpPr txBox="1"/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b="1" sz="41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subTitle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268" name="Google Shape;268;p29"/>
          <p:cNvGrpSpPr/>
          <p:nvPr/>
        </p:nvGrpSpPr>
        <p:grpSpPr>
          <a:xfrm>
            <a:off x="-1296226" y="-1537138"/>
            <a:ext cx="6687922" cy="8077326"/>
            <a:chOff x="11114088" y="2241550"/>
            <a:chExt cx="1905000" cy="2354263"/>
          </a:xfrm>
        </p:grpSpPr>
        <p:sp>
          <p:nvSpPr>
            <p:cNvPr id="269" name="Google Shape;269;p29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1" name="Google Shape;271;p29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 txBox="1"/>
          <p:nvPr>
            <p:ph type="title"/>
          </p:nvPr>
        </p:nvSpPr>
        <p:spPr>
          <a:xfrm>
            <a:off x="623888" y="136922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b="1" sz="3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0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 rot="-5400000">
            <a:off x="1228040" y="1104835"/>
            <a:ext cx="6687922" cy="8077326"/>
            <a:chOff x="-1728302" y="-2049517"/>
            <a:chExt cx="8917229" cy="10769768"/>
          </a:xfrm>
        </p:grpSpPr>
        <p:sp>
          <p:nvSpPr>
            <p:cNvPr id="278" name="Google Shape;278;p30"/>
            <p:cNvSpPr/>
            <p:nvPr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Google Shape;279;p30"/>
            <p:cNvGrpSpPr/>
            <p:nvPr/>
          </p:nvGrpSpPr>
          <p:grpSpPr>
            <a:xfrm>
              <a:off x="-1728302" y="-2049517"/>
              <a:ext cx="8917229" cy="10769768"/>
              <a:chOff x="11114088" y="2241550"/>
              <a:chExt cx="1905000" cy="2354263"/>
            </a:xfrm>
          </p:grpSpPr>
          <p:sp>
            <p:nvSpPr>
              <p:cNvPr id="280" name="Google Shape;280;p30"/>
              <p:cNvSpPr/>
              <p:nvPr/>
            </p:nvSpPr>
            <p:spPr>
              <a:xfrm>
                <a:off x="11114088" y="2241550"/>
                <a:ext cx="1905000" cy="2354263"/>
              </a:xfrm>
              <a:custGeom>
                <a:rect b="b" l="l" r="r" t="t"/>
                <a:pathLst>
                  <a:path extrusionOk="0" h="553" w="447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1412538" y="2590800"/>
                <a:ext cx="835025" cy="1673225"/>
              </a:xfrm>
              <a:custGeom>
                <a:rect b="b" l="l" r="r" t="t"/>
                <a:pathLst>
                  <a:path extrusionOk="0" h="393" w="196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623888" y="865011"/>
            <a:ext cx="7886700" cy="4864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1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285" name="Google Shape;285;p31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31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386953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2" name="Google Shape;292;p31"/>
          <p:cNvSpPr txBox="1"/>
          <p:nvPr>
            <p:ph idx="2" type="body"/>
          </p:nvPr>
        </p:nvSpPr>
        <p:spPr>
          <a:xfrm>
            <a:off x="386953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1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1"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>
            <p:ph idx="2" type="pic"/>
          </p:nvPr>
        </p:nvSpPr>
        <p:spPr>
          <a:xfrm>
            <a:off x="4572000" y="576364"/>
            <a:ext cx="3979246" cy="39792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98" name="Google Shape;298;p32"/>
          <p:cNvGrpSpPr/>
          <p:nvPr/>
        </p:nvGrpSpPr>
        <p:grpSpPr>
          <a:xfrm flipH="1">
            <a:off x="4050589" y="-1502632"/>
            <a:ext cx="6687922" cy="8077326"/>
            <a:chOff x="11114088" y="2241550"/>
            <a:chExt cx="1905000" cy="2354263"/>
          </a:xfrm>
        </p:grpSpPr>
        <p:sp>
          <p:nvSpPr>
            <p:cNvPr id="299" name="Google Shape;299;p32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3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305" name="Google Shape;305;p33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33"/>
          <p:cNvSpPr/>
          <p:nvPr/>
        </p:nvSpPr>
        <p:spPr>
          <a:xfrm rot="10800000">
            <a:off x="386954" y="-12541"/>
            <a:ext cx="943963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3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33"/>
          <p:cNvSpPr txBox="1"/>
          <p:nvPr>
            <p:ph idx="2" type="body"/>
          </p:nvPr>
        </p:nvSpPr>
        <p:spPr>
          <a:xfrm>
            <a:off x="3887391" y="342901"/>
            <a:ext cx="4629150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dk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810767" y="4849037"/>
            <a:ext cx="3235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7" name="Google Shape;317;p34"/>
          <p:cNvSpPr txBox="1"/>
          <p:nvPr>
            <p:ph type="title"/>
          </p:nvPr>
        </p:nvSpPr>
        <p:spPr>
          <a:xfrm>
            <a:off x="724989" y="1925711"/>
            <a:ext cx="6603274" cy="105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6FA"/>
              </a:buClr>
              <a:buSzPts val="6600"/>
              <a:buFont typeface="Calibri"/>
              <a:buNone/>
              <a:defRPr b="1" i="0" sz="6600">
                <a:solidFill>
                  <a:srgbClr val="F1F6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1185863" y="2978331"/>
            <a:ext cx="7096125" cy="5678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57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F6FA"/>
              </a:buClr>
              <a:buSzPts val="3600"/>
              <a:buChar char="•"/>
              <a:defRPr b="1" i="0" sz="3600">
                <a:solidFill>
                  <a:srgbClr val="F1F6F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44">
          <p15:clr>
            <a:srgbClr val="F26B43"/>
          </p15:clr>
        </p15:guide>
        <p15:guide id="4" pos="55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44">
          <p15:clr>
            <a:srgbClr val="F26B43"/>
          </p15:clr>
        </p15:guide>
        <p15:guide id="4" pos="5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>
            <p:ph idx="2" type="pic"/>
          </p:nvPr>
        </p:nvSpPr>
        <p:spPr>
          <a:xfrm>
            <a:off x="-508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axart secures FDA clearance to trial Covid-19 vaccine candidate"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6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/>
          <p:nvPr/>
        </p:nvSpPr>
        <p:spPr>
          <a:xfrm>
            <a:off x="-14252" y="5359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>
            <p:ph idx="4294967295" type="ctrTitle"/>
          </p:nvPr>
        </p:nvSpPr>
        <p:spPr>
          <a:xfrm>
            <a:off x="515886" y="1845899"/>
            <a:ext cx="6603274" cy="692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6FA"/>
              </a:buClr>
              <a:buSzPts val="4500"/>
              <a:buFont typeface="Calibri"/>
              <a:buNone/>
            </a:pPr>
            <a:r>
              <a:rPr b="1" i="0" lang="en-GB" sz="4500" u="none" cap="none" strike="noStrike">
                <a:solidFill>
                  <a:srgbClr val="F1F6FA"/>
                </a:solidFill>
                <a:latin typeface="Calibri"/>
                <a:ea typeface="Calibri"/>
                <a:cs typeface="Calibri"/>
                <a:sym typeface="Calibri"/>
              </a:rPr>
              <a:t>IMPACT OF COVID-19</a:t>
            </a:r>
            <a:endParaRPr sz="1100"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973363" y="2571759"/>
            <a:ext cx="709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6FA"/>
              </a:buClr>
              <a:buSzPts val="3600"/>
              <a:buNone/>
            </a:pPr>
            <a:r>
              <a:rPr lang="en-GB" sz="3700"/>
              <a:t>ON US MARKET based on sector</a:t>
            </a:r>
            <a:endParaRPr sz="3700"/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810767" y="4849037"/>
            <a:ext cx="3235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515863" y="4160571"/>
            <a:ext cx="709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6FA"/>
              </a:buClr>
              <a:buSzPts val="3600"/>
              <a:buNone/>
            </a:pPr>
            <a:r>
              <a:rPr lang="en-GB" sz="2100"/>
              <a:t>Presented by - GROUP H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924" y="1269948"/>
            <a:ext cx="5440500" cy="32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b="1" i="0" lang="en-GB" cap="none"/>
              <a:t>S&amp;P 500</a:t>
            </a:r>
            <a:r>
              <a:rPr b="0" i="0" lang="en-GB" cap="none"/>
              <a:t> is a market-capitalization-weighted index of the </a:t>
            </a:r>
            <a:r>
              <a:rPr b="1" i="0" lang="en-GB" cap="none"/>
              <a:t>500</a:t>
            </a:r>
            <a:r>
              <a:rPr b="0" i="0" lang="en-GB" cap="none"/>
              <a:t> largest U.S. publicly traded companies.</a:t>
            </a:r>
            <a:endParaRPr cap="none"/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150" y="521000"/>
            <a:ext cx="6943724" cy="44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en-GB" cap="none"/>
              <a:t>Overview of COVID-19 Pandemic on S&amp;P500</a:t>
            </a:r>
            <a:endParaRPr cap="none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pic>
        <p:nvPicPr>
          <p:cNvPr descr="A close up of a mans face&#10;&#10;Description automatically generated" id="346" name="Google Shape;3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06" y="973455"/>
            <a:ext cx="7242572" cy="152995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1567418" y="2716337"/>
            <a:ext cx="3036570" cy="484748"/>
          </a:xfrm>
          <a:prstGeom prst="rect">
            <a:avLst/>
          </a:prstGeom>
          <a:solidFill>
            <a:srgbClr val="00559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&amp; U.S. stock market crashed since 23rd March due to COVID-19 pandemic.</a:t>
            </a:r>
            <a:endParaRPr sz="1100"/>
          </a:p>
        </p:txBody>
      </p:sp>
      <p:pic>
        <p:nvPicPr>
          <p:cNvPr descr="Warning" id="348" name="Google Shape;34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721" y="2716337"/>
            <a:ext cx="505697" cy="505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7"/>
          <p:cNvCxnSpPr/>
          <p:nvPr/>
        </p:nvCxnSpPr>
        <p:spPr>
          <a:xfrm>
            <a:off x="2921000" y="1076959"/>
            <a:ext cx="0" cy="164953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50" name="Google Shape;350;p37"/>
          <p:cNvSpPr txBox="1"/>
          <p:nvPr/>
        </p:nvSpPr>
        <p:spPr>
          <a:xfrm>
            <a:off x="2921000" y="3377126"/>
            <a:ext cx="4686300" cy="484748"/>
          </a:xfrm>
          <a:prstGeom prst="rect">
            <a:avLst/>
          </a:prstGeom>
          <a:solidFill>
            <a:srgbClr val="00559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reached the middle stage of pandemic, where many industries start to recover and gain back investor trust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peedometer Middle" id="351" name="Google Shape;3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1380" y="32766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" id="352" name="Google Shape;35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791" y="4034503"/>
            <a:ext cx="565348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3787151" y="4074800"/>
            <a:ext cx="5113500" cy="484800"/>
          </a:xfrm>
          <a:prstGeom prst="rect">
            <a:avLst/>
          </a:prstGeom>
          <a:solidFill>
            <a:srgbClr val="00559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industries is getting more favoured by investor?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the quarterly trend performance of S&amp;P500 show us?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49" y="773524"/>
            <a:ext cx="8607449" cy="19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i="0" lang="en-GB" cap="none"/>
              <a:t>Performance of Market Cap by Sector</a:t>
            </a:r>
            <a:endParaRPr i="0" cap="none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sp>
        <p:nvSpPr>
          <p:cNvPr id="362" name="Google Shape;362;p38"/>
          <p:cNvSpPr txBox="1"/>
          <p:nvPr/>
        </p:nvSpPr>
        <p:spPr>
          <a:xfrm>
            <a:off x="386950" y="2810450"/>
            <a:ext cx="84966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Cap has generally recovered back to pre-pandemic level for most sectors.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Technology,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Care, Consumer Discretionary and Communication Services Sector have recovered promptly.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Sector, Utilities and Real Estate Sector remains low in performance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810"/>
            <a:ext cx="9144001" cy="418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b="0" lang="en-GB"/>
              <a:t>2020 Q1 </a:t>
            </a:r>
            <a:r>
              <a:rPr b="0" i="0" lang="en-GB" cap="none"/>
              <a:t>Performance</a:t>
            </a:r>
            <a:r>
              <a:rPr b="0" i="0" lang="en-GB" cap="none"/>
              <a:t> of Stock Price by Sub-Sector </a:t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t/>
            </a:r>
            <a:endParaRPr b="0"/>
          </a:p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575" y="748900"/>
            <a:ext cx="9143999" cy="423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4">
            <a:alphaModFix/>
          </a:blip>
          <a:srcRect b="10396" l="0" r="86680" t="38787"/>
          <a:stretch/>
        </p:blipFill>
        <p:spPr>
          <a:xfrm rot="5400000">
            <a:off x="1320549" y="956024"/>
            <a:ext cx="1751776" cy="37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 rotWithShape="1">
          <a:blip r:embed="rId4">
            <a:alphaModFix/>
          </a:blip>
          <a:srcRect b="7715" l="89068" r="0" t="5001"/>
          <a:stretch/>
        </p:blipFill>
        <p:spPr>
          <a:xfrm rot="5400000">
            <a:off x="5821938" y="448237"/>
            <a:ext cx="1669400" cy="49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654"/>
            <a:ext cx="9144000" cy="42141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pic>
        <p:nvPicPr>
          <p:cNvPr id="381" name="Google Shape;381;p40"/>
          <p:cNvPicPr preferRelativeResize="0"/>
          <p:nvPr/>
        </p:nvPicPr>
        <p:blipFill rotWithShape="1">
          <a:blip r:embed="rId4">
            <a:alphaModFix/>
          </a:blip>
          <a:srcRect b="1874" l="0" r="0" t="0"/>
          <a:stretch/>
        </p:blipFill>
        <p:spPr>
          <a:xfrm>
            <a:off x="386950" y="531525"/>
            <a:ext cx="8128401" cy="4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 txBox="1"/>
          <p:nvPr>
            <p:ph type="title"/>
          </p:nvPr>
        </p:nvSpPr>
        <p:spPr>
          <a:xfrm>
            <a:off x="386953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b="0" lang="en-GB"/>
              <a:t>2020 Q2 </a:t>
            </a:r>
            <a:r>
              <a:rPr b="0" i="0" lang="en-GB" cap="none"/>
              <a:t>Performance of Stock Price by Sub-Sector </a:t>
            </a:r>
            <a:endParaRPr b="0" i="0" cap="none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t/>
            </a:r>
            <a:endParaRPr b="0"/>
          </a:p>
        </p:txBody>
      </p:sp>
      <p:pic>
        <p:nvPicPr>
          <p:cNvPr id="383" name="Google Shape;383;p40"/>
          <p:cNvPicPr preferRelativeResize="0"/>
          <p:nvPr/>
        </p:nvPicPr>
        <p:blipFill rotWithShape="1">
          <a:blip r:embed="rId4">
            <a:alphaModFix/>
          </a:blip>
          <a:srcRect b="7546" l="0" r="84605" t="44626"/>
          <a:stretch/>
        </p:blipFill>
        <p:spPr>
          <a:xfrm rot="5400000">
            <a:off x="730825" y="691376"/>
            <a:ext cx="1835351" cy="32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 rotWithShape="1">
          <a:blip r:embed="rId4">
            <a:alphaModFix/>
          </a:blip>
          <a:srcRect b="11528" l="89864" r="0" t="5110"/>
          <a:stretch/>
        </p:blipFill>
        <p:spPr>
          <a:xfrm rot="5400000">
            <a:off x="5604174" y="-392650"/>
            <a:ext cx="1228726" cy="5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6710"/>
            <a:ext cx="9144001" cy="418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>
            <p:ph idx="12" type="sldNum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  <p:sp>
        <p:nvSpPr>
          <p:cNvPr id="392" name="Google Shape;392;p41"/>
          <p:cNvSpPr txBox="1"/>
          <p:nvPr>
            <p:ph type="title"/>
          </p:nvPr>
        </p:nvSpPr>
        <p:spPr>
          <a:xfrm>
            <a:off x="386953" y="184966"/>
            <a:ext cx="8363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b="0" lang="en-GB"/>
              <a:t>2020 Q3 </a:t>
            </a:r>
            <a:r>
              <a:rPr b="0" i="0" lang="en-GB" cap="none"/>
              <a:t>Performance of Stock Price by Sub-Sector</a:t>
            </a:r>
            <a:endParaRPr b="0" i="0" cap="none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t/>
            </a:r>
            <a:endParaRPr b="0"/>
          </a:p>
        </p:txBody>
      </p:sp>
      <p:pic>
        <p:nvPicPr>
          <p:cNvPr id="393" name="Google Shape;3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5" y="653175"/>
            <a:ext cx="9049047" cy="425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1"/>
          <p:cNvPicPr preferRelativeResize="0"/>
          <p:nvPr/>
        </p:nvPicPr>
        <p:blipFill rotWithShape="1">
          <a:blip r:embed="rId4">
            <a:alphaModFix/>
          </a:blip>
          <a:srcRect b="9652" l="0" r="87895" t="38837"/>
          <a:stretch/>
        </p:blipFill>
        <p:spPr>
          <a:xfrm rot="5400000">
            <a:off x="907362" y="757151"/>
            <a:ext cx="1814476" cy="3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1"/>
          <p:cNvPicPr preferRelativeResize="0"/>
          <p:nvPr/>
        </p:nvPicPr>
        <p:blipFill rotWithShape="1">
          <a:blip r:embed="rId4">
            <a:alphaModFix/>
          </a:blip>
          <a:srcRect b="14358" l="91975" r="0" t="5692"/>
          <a:stretch/>
        </p:blipFill>
        <p:spPr>
          <a:xfrm rot="5400000">
            <a:off x="5703617" y="-55325"/>
            <a:ext cx="1210800" cy="56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idx="1" type="body"/>
          </p:nvPr>
        </p:nvSpPr>
        <p:spPr>
          <a:xfrm>
            <a:off x="386953" y="1369219"/>
            <a:ext cx="8128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01" name="Google Shape;401;p42"/>
          <p:cNvSpPr txBox="1"/>
          <p:nvPr>
            <p:ph type="title"/>
          </p:nvPr>
        </p:nvSpPr>
        <p:spPr>
          <a:xfrm>
            <a:off x="386953" y="184966"/>
            <a:ext cx="8363100" cy="69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Breakdown of Sub-Sector shows Deeper Insights:</a:t>
            </a:r>
            <a:endParaRPr sz="2700"/>
          </a:p>
        </p:txBody>
      </p:sp>
      <p:pic>
        <p:nvPicPr>
          <p:cNvPr id="402" name="Google Shape;402;p42"/>
          <p:cNvPicPr preferRelativeResize="0"/>
          <p:nvPr/>
        </p:nvPicPr>
        <p:blipFill rotWithShape="1">
          <a:blip r:embed="rId3">
            <a:alphaModFix/>
          </a:blip>
          <a:srcRect b="0" l="0" r="29676" t="0"/>
          <a:stretch/>
        </p:blipFill>
        <p:spPr>
          <a:xfrm>
            <a:off x="386950" y="1256475"/>
            <a:ext cx="3497550" cy="19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50" y="1256473"/>
            <a:ext cx="3584625" cy="20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435250" y="3360475"/>
            <a:ext cx="3497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Volatility within Sub-Sectors within the Energy Sector </a:t>
            </a:r>
            <a:endParaRPr b="1"/>
          </a:p>
        </p:txBody>
      </p:sp>
      <p:sp>
        <p:nvSpPr>
          <p:cNvPr id="405" name="Google Shape;405;p42"/>
          <p:cNvSpPr txBox="1"/>
          <p:nvPr/>
        </p:nvSpPr>
        <p:spPr>
          <a:xfrm>
            <a:off x="4038600" y="3392600"/>
            <a:ext cx="3584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Rising Performance in Material Sector</a:t>
            </a:r>
            <a:endParaRPr b="1"/>
          </a:p>
        </p:txBody>
      </p:sp>
      <p:sp>
        <p:nvSpPr>
          <p:cNvPr id="406" name="Google Shape;406;p42"/>
          <p:cNvSpPr txBox="1"/>
          <p:nvPr/>
        </p:nvSpPr>
        <p:spPr>
          <a:xfrm>
            <a:off x="4057350" y="3766625"/>
            <a:ext cx="352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Copper sector’s price rises steadily 110% &amp; continues rally by 50% across March to June &amp; June to Sept.</a:t>
            </a:r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 rotWithShape="1">
          <a:blip r:embed="rId5">
            <a:alphaModFix/>
          </a:blip>
          <a:srcRect b="0" l="37075" r="24572" t="15867"/>
          <a:stretch/>
        </p:blipFill>
        <p:spPr>
          <a:xfrm>
            <a:off x="386950" y="1256475"/>
            <a:ext cx="949579" cy="198004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510300" y="3942775"/>
            <a:ext cx="352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type="title"/>
          </p:nvPr>
        </p:nvSpPr>
        <p:spPr>
          <a:xfrm>
            <a:off x="390453" y="1672716"/>
            <a:ext cx="8363100" cy="69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